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10" r:id="rId3"/>
    <p:sldId id="325" r:id="rId4"/>
    <p:sldId id="309" r:id="rId5"/>
    <p:sldId id="262" r:id="rId6"/>
    <p:sldId id="257" r:id="rId7"/>
    <p:sldId id="256" r:id="rId8"/>
    <p:sldId id="258" r:id="rId9"/>
    <p:sldId id="259" r:id="rId10"/>
    <p:sldId id="261" r:id="rId11"/>
    <p:sldId id="320" r:id="rId12"/>
    <p:sldId id="311" r:id="rId13"/>
    <p:sldId id="312" r:id="rId14"/>
    <p:sldId id="313" r:id="rId15"/>
    <p:sldId id="314" r:id="rId16"/>
    <p:sldId id="315" r:id="rId17"/>
    <p:sldId id="316" r:id="rId18"/>
    <p:sldId id="265" r:id="rId19"/>
    <p:sldId id="266" r:id="rId20"/>
    <p:sldId id="267" r:id="rId21"/>
    <p:sldId id="268" r:id="rId22"/>
    <p:sldId id="270" r:id="rId23"/>
    <p:sldId id="321" r:id="rId24"/>
    <p:sldId id="275" r:id="rId25"/>
    <p:sldId id="271" r:id="rId26"/>
    <p:sldId id="317" r:id="rId27"/>
    <p:sldId id="272" r:id="rId28"/>
    <p:sldId id="274" r:id="rId29"/>
    <p:sldId id="273" r:id="rId30"/>
    <p:sldId id="285" r:id="rId31"/>
    <p:sldId id="286" r:id="rId32"/>
    <p:sldId id="277" r:id="rId33"/>
    <p:sldId id="279" r:id="rId34"/>
    <p:sldId id="282" r:id="rId35"/>
    <p:sldId id="281" r:id="rId36"/>
    <p:sldId id="283" r:id="rId37"/>
    <p:sldId id="280" r:id="rId38"/>
    <p:sldId id="276" r:id="rId39"/>
    <p:sldId id="284" r:id="rId40"/>
    <p:sldId id="291" r:id="rId41"/>
    <p:sldId id="322" r:id="rId42"/>
    <p:sldId id="295" r:id="rId43"/>
    <p:sldId id="296" r:id="rId44"/>
    <p:sldId id="301" r:id="rId45"/>
    <p:sldId id="304" r:id="rId46"/>
    <p:sldId id="294" r:id="rId47"/>
    <p:sldId id="289" r:id="rId48"/>
    <p:sldId id="305" r:id="rId49"/>
    <p:sldId id="278" r:id="rId50"/>
    <p:sldId id="300" r:id="rId51"/>
    <p:sldId id="293" r:id="rId52"/>
    <p:sldId id="323" r:id="rId53"/>
    <p:sldId id="290" r:id="rId54"/>
    <p:sldId id="292" r:id="rId55"/>
    <p:sldId id="302" r:id="rId56"/>
    <p:sldId id="306" r:id="rId57"/>
    <p:sldId id="308" r:id="rId5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Animation="0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38" autoAdjust="0"/>
  </p:normalViewPr>
  <p:slideViewPr>
    <p:cSldViewPr>
      <p:cViewPr varScale="1">
        <p:scale>
          <a:sx n="86" d="100"/>
          <a:sy n="86" d="100"/>
        </p:scale>
        <p:origin x="-148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1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AE1EE-8E10-432A-8884-67C62DD93542}" type="datetimeFigureOut">
              <a:rPr lang="en-US" smtClean="0"/>
              <a:pPr/>
              <a:t>3/14/2013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18DE5-A5AB-4C83-9048-4396A3C2C41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8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4800" i="1" dirty="0" smtClean="0">
              <a:latin typeface="Garamond" pitchFamily="18" charset="0"/>
            </a:endParaRPr>
          </a:p>
          <a:p>
            <a:pPr algn="ctr">
              <a:buNone/>
            </a:pPr>
            <a:r>
              <a:rPr lang="en-US" sz="4800" i="1" dirty="0" smtClean="0">
                <a:latin typeface="Garamond" pitchFamily="18" charset="0"/>
              </a:rPr>
              <a:t>Illustrated </a:t>
            </a:r>
            <a:r>
              <a:rPr lang="en-US" sz="4800" i="1" dirty="0" err="1" smtClean="0">
                <a:latin typeface="Garamond" pitchFamily="18" charset="0"/>
              </a:rPr>
              <a:t>Haggadot</a:t>
            </a:r>
            <a:endParaRPr lang="en-US" sz="4800" i="1" dirty="0"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5334000"/>
            <a:ext cx="7712048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latin typeface="Garamond" pitchFamily="18" charset="0"/>
              </a:rPr>
              <a:t>Presented by Abe Katz, Founding Director, The </a:t>
            </a:r>
            <a:r>
              <a:rPr lang="en-US" sz="2400" i="1" dirty="0" err="1" smtClean="0">
                <a:latin typeface="Garamond" pitchFamily="18" charset="0"/>
              </a:rPr>
              <a:t>Beurei</a:t>
            </a:r>
            <a:r>
              <a:rPr lang="en-US" sz="2400" i="1" dirty="0" smtClean="0">
                <a:latin typeface="Garamond" pitchFamily="18" charset="0"/>
              </a:rPr>
              <a:t> </a:t>
            </a:r>
            <a:r>
              <a:rPr lang="en-US" sz="2400" i="1" dirty="0" err="1" smtClean="0">
                <a:latin typeface="Garamond" pitchFamily="18" charset="0"/>
              </a:rPr>
              <a:t>Hatefila</a:t>
            </a:r>
            <a:r>
              <a:rPr lang="en-US" sz="2400" i="1" dirty="0" smtClean="0">
                <a:latin typeface="Garamond" pitchFamily="18" charset="0"/>
              </a:rPr>
              <a:t> Institute</a:t>
            </a:r>
          </a:p>
          <a:p>
            <a:pPr algn="ctr"/>
            <a:r>
              <a:rPr lang="en-US" sz="2400" i="1" dirty="0" smtClean="0">
                <a:latin typeface="Garamond" pitchFamily="18" charset="0"/>
              </a:rPr>
              <a:t>www.beureihatefila.com</a:t>
            </a:r>
            <a:endParaRPr lang="en-US" sz="2400" i="1" dirty="0">
              <a:latin typeface="Garamond" pitchFamily="18" charset="0"/>
            </a:endParaRPr>
          </a:p>
        </p:txBody>
      </p:sp>
    </p:spTree>
  </p:cSld>
  <p:clrMapOvr>
    <a:masterClrMapping/>
  </p:clrMapOvr>
  <p:transition advTm="591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Mosaic Floor Beis Alpha Synagogu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8400" y="1219200"/>
            <a:ext cx="4343400" cy="4906963"/>
          </a:xfrm>
        </p:spPr>
      </p:pic>
      <p:sp>
        <p:nvSpPr>
          <p:cNvPr id="5" name="TextBox 4"/>
          <p:cNvSpPr txBox="1"/>
          <p:nvPr/>
        </p:nvSpPr>
        <p:spPr>
          <a:xfrm>
            <a:off x="685800" y="6172200"/>
            <a:ext cx="7620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Mosaic Floor Beth Alpha Synagogue 600 CE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507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3600" i="1" dirty="0" smtClean="0">
              <a:latin typeface="Garamond" pitchFamily="18" charset="0"/>
            </a:endParaRPr>
          </a:p>
          <a:p>
            <a:pPr algn="ctr">
              <a:buNone/>
            </a:pPr>
            <a:endParaRPr lang="en-US" sz="3600" i="1" dirty="0" smtClean="0">
              <a:latin typeface="Garamond" pitchFamily="18" charset="0"/>
            </a:endParaRPr>
          </a:p>
          <a:p>
            <a:pPr algn="ctr">
              <a:buNone/>
            </a:pPr>
            <a:r>
              <a:rPr lang="en-US" sz="3600" i="1" dirty="0" smtClean="0">
                <a:latin typeface="Garamond" pitchFamily="18" charset="0"/>
              </a:rPr>
              <a:t>Examples Of Illustrations </a:t>
            </a:r>
          </a:p>
          <a:p>
            <a:pPr algn="ctr">
              <a:buNone/>
            </a:pPr>
            <a:r>
              <a:rPr lang="en-US" sz="3600" i="1" dirty="0" smtClean="0">
                <a:latin typeface="Garamond" pitchFamily="18" charset="0"/>
              </a:rPr>
              <a:t>In Handwritten Manuscript </a:t>
            </a:r>
            <a:r>
              <a:rPr lang="en-US" sz="3600" i="1" dirty="0" err="1" smtClean="0">
                <a:latin typeface="Garamond" pitchFamily="18" charset="0"/>
              </a:rPr>
              <a:t>Haggadot</a:t>
            </a:r>
            <a:r>
              <a:rPr lang="en-US" sz="3600" i="1" dirty="0" smtClean="0">
                <a:latin typeface="Garamond" pitchFamily="18" charset="0"/>
              </a:rPr>
              <a:t> </a:t>
            </a:r>
          </a:p>
          <a:p>
            <a:pPr algn="ctr">
              <a:buNone/>
            </a:pPr>
            <a:r>
              <a:rPr lang="en-US" sz="3600" i="1" dirty="0" smtClean="0">
                <a:latin typeface="Garamond" pitchFamily="18" charset="0"/>
              </a:rPr>
              <a:t>Beginning In The 1300’s</a:t>
            </a:r>
            <a:endParaRPr lang="en-US" sz="3600" i="1" dirty="0">
              <a:latin typeface="Garamond" pitchFamily="18" charset="0"/>
            </a:endParaRPr>
          </a:p>
        </p:txBody>
      </p:sp>
    </p:spTree>
  </p:cSld>
  <p:clrMapOvr>
    <a:masterClrMapping/>
  </p:clrMapOvr>
  <p:transition advTm="5866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Golden Haggadah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800" y="990600"/>
            <a:ext cx="4572000" cy="4953000"/>
          </a:xfrm>
        </p:spPr>
      </p:pic>
      <p:sp>
        <p:nvSpPr>
          <p:cNvPr id="5" name="TextBox 4"/>
          <p:cNvSpPr txBox="1"/>
          <p:nvPr/>
        </p:nvSpPr>
        <p:spPr>
          <a:xfrm>
            <a:off x="914400" y="6096000"/>
            <a:ext cx="73914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Golden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-Spain 1300’s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6147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Haggadah Castile Spain 130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1371600"/>
            <a:ext cx="5486399" cy="4572000"/>
          </a:xfrm>
        </p:spPr>
      </p:pic>
      <p:sp>
        <p:nvSpPr>
          <p:cNvPr id="5" name="TextBox 4"/>
          <p:cNvSpPr txBox="1"/>
          <p:nvPr/>
        </p:nvSpPr>
        <p:spPr>
          <a:xfrm>
            <a:off x="533400" y="6172200"/>
            <a:ext cx="7696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Castile Spain 1300’s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663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Haggadah Castile Spain 1300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1371600"/>
            <a:ext cx="5562599" cy="4525963"/>
          </a:xfrm>
        </p:spPr>
      </p:pic>
      <p:sp>
        <p:nvSpPr>
          <p:cNvPr id="5" name="TextBox 4"/>
          <p:cNvSpPr txBox="1"/>
          <p:nvPr/>
        </p:nvSpPr>
        <p:spPr>
          <a:xfrm>
            <a:off x="914400" y="6172200"/>
            <a:ext cx="8001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Castile 1300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5" name="Content Placeholder 4" descr="Brother Haggadah Catalonia 135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1447800"/>
            <a:ext cx="5334000" cy="4525963"/>
          </a:xfrm>
        </p:spPr>
      </p:pic>
      <p:sp>
        <p:nvSpPr>
          <p:cNvPr id="6" name="TextBox 5"/>
          <p:cNvSpPr txBox="1"/>
          <p:nvPr/>
        </p:nvSpPr>
        <p:spPr>
          <a:xfrm>
            <a:off x="685800" y="6172200"/>
            <a:ext cx="77724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Brother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Catalonia 1350-1375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304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Barcelona Haggadah 137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1371600"/>
            <a:ext cx="54102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762000" y="6019800"/>
            <a:ext cx="73914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Catalonia 1370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46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Ashkenaz 146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219200"/>
            <a:ext cx="5105399" cy="4525963"/>
          </a:xfrm>
        </p:spPr>
      </p:pic>
      <p:sp>
        <p:nvSpPr>
          <p:cNvPr id="5" name="TextBox 4"/>
          <p:cNvSpPr txBox="1"/>
          <p:nvPr/>
        </p:nvSpPr>
        <p:spPr>
          <a:xfrm>
            <a:off x="609600" y="6019800"/>
            <a:ext cx="7543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Garamond" pitchFamily="18" charset="0"/>
              </a:rPr>
              <a:t>Ashkenaz</a:t>
            </a:r>
            <a:r>
              <a:rPr lang="en-US" sz="2400" dirty="0" smtClean="0">
                <a:latin typeface="Garamond" pitchFamily="18" charset="0"/>
              </a:rPr>
              <a:t> 1470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117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Wolf Haggadah 14th Centur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066800"/>
            <a:ext cx="4419983" cy="4830763"/>
          </a:xfrm>
        </p:spPr>
      </p:pic>
      <p:sp>
        <p:nvSpPr>
          <p:cNvPr id="5" name="TextBox 4"/>
          <p:cNvSpPr txBox="1"/>
          <p:nvPr/>
        </p:nvSpPr>
        <p:spPr>
          <a:xfrm>
            <a:off x="914400" y="6096000"/>
            <a:ext cx="7543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Wolf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</a:t>
            </a:r>
            <a:r>
              <a:rPr lang="en-US" sz="2400" dirty="0" err="1" smtClean="0">
                <a:latin typeface="Garamond" pitchFamily="18" charset="0"/>
              </a:rPr>
              <a:t>Ashkenaz</a:t>
            </a:r>
            <a:r>
              <a:rPr lang="en-US" sz="2400" dirty="0" smtClean="0">
                <a:latin typeface="Garamond" pitchFamily="18" charset="0"/>
              </a:rPr>
              <a:t> 14</a:t>
            </a:r>
            <a:r>
              <a:rPr lang="en-US" sz="2400" baseline="30000" dirty="0" smtClean="0">
                <a:latin typeface="Garamond" pitchFamily="18" charset="0"/>
              </a:rPr>
              <a:t>th</a:t>
            </a:r>
            <a:r>
              <a:rPr lang="en-US" sz="2400" dirty="0" smtClean="0">
                <a:latin typeface="Garamond" pitchFamily="18" charset="0"/>
              </a:rPr>
              <a:t> Century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507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>
              <a:latin typeface="Garamond" pitchFamily="18" charset="0"/>
            </a:endParaRPr>
          </a:p>
        </p:txBody>
      </p:sp>
      <p:pic>
        <p:nvPicPr>
          <p:cNvPr id="4" name="Content Placeholder 3" descr="Rothschild Haggadah Mah Nishtan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8400" y="1219200"/>
            <a:ext cx="39624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85800" y="6096000"/>
            <a:ext cx="7924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Rothschild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Northern Italy 1479</a:t>
            </a:r>
            <a:endParaRPr lang="en-US" sz="2400" dirty="0"/>
          </a:p>
        </p:txBody>
      </p:sp>
    </p:spTree>
  </p:cSld>
  <p:clrMapOvr>
    <a:masterClrMapping/>
  </p:clrMapOvr>
  <p:transition advTm="5148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</a:t>
            </a:r>
            <a:r>
              <a:rPr lang="en-US" sz="2800" b="1" dirty="0" smtClean="0">
                <a:latin typeface="Garamond" pitchFamily="18" charset="0"/>
              </a:rPr>
              <a:t>At The </a:t>
            </a:r>
            <a:r>
              <a:rPr lang="en-US" sz="2800" b="1" dirty="0" err="1" smtClean="0">
                <a:latin typeface="Garamond" pitchFamily="18" charset="0"/>
              </a:rPr>
              <a:t>Haggadah</a:t>
            </a:r>
            <a:endParaRPr lang="en-US" sz="2800" dirty="0"/>
          </a:p>
        </p:txBody>
      </p:sp>
      <p:pic>
        <p:nvPicPr>
          <p:cNvPr id="4" name="Content Placeholder 3" descr="Birds Hea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295400"/>
            <a:ext cx="6161256" cy="4525963"/>
          </a:xfrm>
        </p:spPr>
      </p:pic>
      <p:sp>
        <p:nvSpPr>
          <p:cNvPr id="5" name="TextBox 4"/>
          <p:cNvSpPr txBox="1"/>
          <p:nvPr/>
        </p:nvSpPr>
        <p:spPr>
          <a:xfrm>
            <a:off x="838200" y="6172200"/>
            <a:ext cx="7620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Bird’s Head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-Germany 1300’s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787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6" name="Content Placeholder 5" descr="Sarajevo_Page_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295400"/>
            <a:ext cx="4419600" cy="4525963"/>
          </a:xfrm>
        </p:spPr>
      </p:pic>
      <p:sp>
        <p:nvSpPr>
          <p:cNvPr id="4" name="TextBox 3"/>
          <p:cNvSpPr txBox="1"/>
          <p:nvPr/>
        </p:nvSpPr>
        <p:spPr>
          <a:xfrm>
            <a:off x="762000" y="6019800"/>
            <a:ext cx="78486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Sarajevo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Spain 14</a:t>
            </a:r>
            <a:r>
              <a:rPr lang="en-US" sz="2400" baseline="30000" dirty="0" smtClean="0">
                <a:latin typeface="Garamond" pitchFamily="18" charset="0"/>
              </a:rPr>
              <a:t>th</a:t>
            </a:r>
            <a:r>
              <a:rPr lang="en-US" sz="2400" dirty="0" smtClean="0">
                <a:latin typeface="Garamond" pitchFamily="18" charset="0"/>
              </a:rPr>
              <a:t> Century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46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Golden Haggadah Matzah Zu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95600" y="1143000"/>
            <a:ext cx="3314398" cy="4525963"/>
          </a:xfrm>
        </p:spPr>
      </p:pic>
      <p:sp>
        <p:nvSpPr>
          <p:cNvPr id="5" name="TextBox 4"/>
          <p:cNvSpPr txBox="1"/>
          <p:nvPr/>
        </p:nvSpPr>
        <p:spPr>
          <a:xfrm>
            <a:off x="914400" y="6019800"/>
            <a:ext cx="7239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Catalonia 1320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038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Bird's Hea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828800"/>
            <a:ext cx="7275614" cy="2198071"/>
          </a:xfrm>
        </p:spPr>
      </p:pic>
      <p:sp>
        <p:nvSpPr>
          <p:cNvPr id="5" name="TextBox 4"/>
          <p:cNvSpPr txBox="1"/>
          <p:nvPr/>
        </p:nvSpPr>
        <p:spPr>
          <a:xfrm>
            <a:off x="457200" y="5257800"/>
            <a:ext cx="8382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Bird’s Head </a:t>
            </a:r>
            <a:r>
              <a:rPr lang="en-US" sz="2400" dirty="0" err="1" smtClean="0">
                <a:latin typeface="Garamond" pitchFamily="18" charset="0"/>
              </a:rPr>
              <a:t>Ashkenazic</a:t>
            </a:r>
            <a:r>
              <a:rPr lang="en-US" sz="2400" dirty="0" smtClean="0">
                <a:latin typeface="Garamond" pitchFamily="18" charset="0"/>
              </a:rPr>
              <a:t> Thirteenth Century 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086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3600" i="1" dirty="0" smtClean="0">
              <a:latin typeface="Garamond" pitchFamily="18" charset="0"/>
            </a:endParaRPr>
          </a:p>
          <a:p>
            <a:pPr algn="ctr">
              <a:buNone/>
            </a:pPr>
            <a:endParaRPr lang="en-US" sz="3600" i="1" dirty="0" smtClean="0">
              <a:latin typeface="Garamond" pitchFamily="18" charset="0"/>
            </a:endParaRPr>
          </a:p>
          <a:p>
            <a:pPr algn="ctr">
              <a:buNone/>
            </a:pPr>
            <a:r>
              <a:rPr lang="en-US" sz="3600" i="1" dirty="0" smtClean="0">
                <a:latin typeface="Garamond" pitchFamily="18" charset="0"/>
              </a:rPr>
              <a:t>Illustrations In Printed </a:t>
            </a:r>
            <a:r>
              <a:rPr lang="en-US" sz="3600" i="1" dirty="0" err="1" smtClean="0">
                <a:latin typeface="Garamond" pitchFamily="18" charset="0"/>
              </a:rPr>
              <a:t>Haggadot</a:t>
            </a:r>
            <a:endParaRPr lang="en-US" sz="3600" i="1" dirty="0">
              <a:latin typeface="Garamond" pitchFamily="18" charset="0"/>
            </a:endParaRPr>
          </a:p>
        </p:txBody>
      </p:sp>
    </p:spTree>
  </p:cSld>
  <p:clrMapOvr>
    <a:masterClrMapping/>
  </p:clrMapOvr>
  <p:transition advTm="3604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>
              <a:latin typeface="Garamond" pitchFamily="18" charset="0"/>
            </a:endParaRPr>
          </a:p>
        </p:txBody>
      </p:sp>
      <p:pic>
        <p:nvPicPr>
          <p:cNvPr id="4" name="Content Placeholder 3" descr="First Printed Haggadah Spain 149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95600" y="1295400"/>
            <a:ext cx="3282335" cy="4525963"/>
          </a:xfrm>
        </p:spPr>
      </p:pic>
      <p:sp>
        <p:nvSpPr>
          <p:cNvPr id="5" name="TextBox 4"/>
          <p:cNvSpPr txBox="1"/>
          <p:nvPr/>
        </p:nvSpPr>
        <p:spPr>
          <a:xfrm>
            <a:off x="685800" y="6096000"/>
            <a:ext cx="7924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First Printed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-Guadalajara, Spain 1482</a:t>
            </a:r>
            <a:endParaRPr lang="en-US" sz="2400" dirty="0"/>
          </a:p>
        </p:txBody>
      </p:sp>
    </p:spTree>
  </p:cSld>
  <p:clrMapOvr>
    <a:masterClrMapping/>
  </p:clrMapOvr>
  <p:transition advTm="5522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7" name="Content Placeholder 6" descr="Mantua 156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95600" y="1295400"/>
            <a:ext cx="3231780" cy="4525963"/>
          </a:xfrm>
        </p:spPr>
      </p:pic>
      <p:sp>
        <p:nvSpPr>
          <p:cNvPr id="4" name="TextBox 3"/>
          <p:cNvSpPr txBox="1"/>
          <p:nvPr/>
        </p:nvSpPr>
        <p:spPr>
          <a:xfrm>
            <a:off x="838200" y="6019800"/>
            <a:ext cx="7620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Mantua, Italy 1560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101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5" name="Content Placeholder 4" descr="Hare Hunt Prague 152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480" y="2377440"/>
            <a:ext cx="6172199" cy="2895600"/>
          </a:xfrm>
        </p:spPr>
      </p:pic>
      <p:sp>
        <p:nvSpPr>
          <p:cNvPr id="6" name="TextBox 5"/>
          <p:cNvSpPr txBox="1"/>
          <p:nvPr/>
        </p:nvSpPr>
        <p:spPr>
          <a:xfrm>
            <a:off x="762000" y="5715000"/>
            <a:ext cx="8077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Prague 1526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585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Prague 159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00400" y="1143000"/>
            <a:ext cx="2755415" cy="4525963"/>
          </a:xfrm>
        </p:spPr>
      </p:pic>
      <p:sp>
        <p:nvSpPr>
          <p:cNvPr id="5" name="TextBox 4"/>
          <p:cNvSpPr txBox="1"/>
          <p:nvPr/>
        </p:nvSpPr>
        <p:spPr>
          <a:xfrm>
            <a:off x="990600" y="5943600"/>
            <a:ext cx="7162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Prague 1593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46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Venice 1609 Four Son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43200" y="1371600"/>
            <a:ext cx="3243978" cy="4525963"/>
          </a:xfrm>
        </p:spPr>
      </p:pic>
      <p:sp>
        <p:nvSpPr>
          <p:cNvPr id="5" name="TextBox 4"/>
          <p:cNvSpPr txBox="1"/>
          <p:nvPr/>
        </p:nvSpPr>
        <p:spPr>
          <a:xfrm>
            <a:off x="762000" y="6172200"/>
            <a:ext cx="7543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Venice 1609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398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Lublin 1619-Four Son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95600" y="1371600"/>
            <a:ext cx="331904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85800" y="6096000"/>
            <a:ext cx="7696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Lublin 1619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30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2800" i="1" dirty="0" smtClean="0">
              <a:latin typeface="Garamond" pitchFamily="18" charset="0"/>
            </a:endParaRPr>
          </a:p>
          <a:p>
            <a:pPr algn="ctr">
              <a:buNone/>
            </a:pPr>
            <a:r>
              <a:rPr lang="en-US" sz="3600" i="1" dirty="0" smtClean="0">
                <a:latin typeface="Garamond" pitchFamily="18" charset="0"/>
              </a:rPr>
              <a:t>Is There A Genre Of Art That Can Be Called</a:t>
            </a:r>
          </a:p>
          <a:p>
            <a:pPr algn="ctr">
              <a:buNone/>
            </a:pPr>
            <a:r>
              <a:rPr lang="en-US" sz="3600" i="1" dirty="0" smtClean="0">
                <a:latin typeface="Garamond" pitchFamily="18" charset="0"/>
              </a:rPr>
              <a:t>“Jewish Art”?</a:t>
            </a:r>
          </a:p>
          <a:p>
            <a:pPr algn="ctr">
              <a:buNone/>
            </a:pPr>
            <a:endParaRPr lang="en-US" sz="3600" i="1" dirty="0" smtClean="0">
              <a:latin typeface="Garamond" pitchFamily="18" charset="0"/>
            </a:endParaRPr>
          </a:p>
          <a:p>
            <a:pPr algn="ctr">
              <a:buNone/>
            </a:pPr>
            <a:r>
              <a:rPr lang="en-US" sz="3600" i="1" dirty="0" smtClean="0">
                <a:latin typeface="Garamond" pitchFamily="18" charset="0"/>
              </a:rPr>
              <a:t>The Discovery Of The Synagogue At </a:t>
            </a:r>
          </a:p>
          <a:p>
            <a:pPr algn="ctr">
              <a:buNone/>
            </a:pPr>
            <a:r>
              <a:rPr lang="en-US" sz="3600" i="1" dirty="0" smtClean="0">
                <a:latin typeface="Garamond" pitchFamily="18" charset="0"/>
              </a:rPr>
              <a:t>Dura </a:t>
            </a:r>
            <a:r>
              <a:rPr lang="en-US" sz="3600" i="1" dirty="0" err="1" smtClean="0">
                <a:latin typeface="Garamond" pitchFamily="18" charset="0"/>
              </a:rPr>
              <a:t>Europos</a:t>
            </a:r>
            <a:r>
              <a:rPr lang="en-US" sz="3600" i="1" dirty="0" smtClean="0">
                <a:latin typeface="Garamond" pitchFamily="18" charset="0"/>
              </a:rPr>
              <a:t>, Syria</a:t>
            </a:r>
          </a:p>
          <a:p>
            <a:pPr algn="ctr">
              <a:buNone/>
            </a:pPr>
            <a:r>
              <a:rPr lang="en-US" sz="3600" i="1" dirty="0" smtClean="0">
                <a:latin typeface="Garamond" pitchFamily="18" charset="0"/>
              </a:rPr>
              <a:t>Circa 200 CE</a:t>
            </a:r>
            <a:endParaRPr lang="en-US" sz="3600" i="1" dirty="0">
              <a:latin typeface="Garamond" pitchFamily="18" charset="0"/>
            </a:endParaRPr>
          </a:p>
        </p:txBody>
      </p:sp>
    </p:spTree>
  </p:cSld>
  <p:clrMapOvr>
    <a:masterClrMapping/>
  </p:clrMapOvr>
  <p:transition advTm="5289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Title Amsterdam 172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43200" y="1295400"/>
            <a:ext cx="3497335" cy="4525963"/>
          </a:xfrm>
        </p:spPr>
      </p:pic>
      <p:sp>
        <p:nvSpPr>
          <p:cNvPr id="5" name="TextBox 4"/>
          <p:cNvSpPr txBox="1"/>
          <p:nvPr/>
        </p:nvSpPr>
        <p:spPr>
          <a:xfrm>
            <a:off x="838200" y="6096000"/>
            <a:ext cx="7543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Title Page Amsterdam-1729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616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Vienna 193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219200"/>
            <a:ext cx="6571574" cy="4525963"/>
          </a:xfrm>
        </p:spPr>
      </p:pic>
      <p:sp>
        <p:nvSpPr>
          <p:cNvPr id="5" name="TextBox 4"/>
          <p:cNvSpPr txBox="1"/>
          <p:nvPr/>
        </p:nvSpPr>
        <p:spPr>
          <a:xfrm>
            <a:off x="609600" y="6172200"/>
            <a:ext cx="7924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Vienna -1933-The Rabbis Studying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538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Bombay 1935 Picture Of Famil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524000"/>
            <a:ext cx="5316572" cy="3972572"/>
          </a:xfrm>
        </p:spPr>
      </p:pic>
      <p:sp>
        <p:nvSpPr>
          <p:cNvPr id="5" name="TextBox 4"/>
          <p:cNvSpPr txBox="1"/>
          <p:nvPr/>
        </p:nvSpPr>
        <p:spPr>
          <a:xfrm>
            <a:off x="685800" y="5791200"/>
            <a:ext cx="74676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Bombay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1935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553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Givat Berner 1937 Chad Gady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19400" y="1295400"/>
            <a:ext cx="3497335" cy="4525963"/>
          </a:xfrm>
        </p:spPr>
      </p:pic>
      <p:sp>
        <p:nvSpPr>
          <p:cNvPr id="5" name="TextBox 4"/>
          <p:cNvSpPr txBox="1"/>
          <p:nvPr/>
        </p:nvSpPr>
        <p:spPr>
          <a:xfrm>
            <a:off x="914400" y="6096000"/>
            <a:ext cx="78486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Chad </a:t>
            </a:r>
            <a:r>
              <a:rPr lang="en-US" sz="2400" dirty="0" err="1" smtClean="0">
                <a:latin typeface="Garamond" pitchFamily="18" charset="0"/>
              </a:rPr>
              <a:t>Gadya</a:t>
            </a:r>
            <a:r>
              <a:rPr lang="en-US" sz="2400" dirty="0" smtClean="0">
                <a:latin typeface="Garamond" pitchFamily="18" charset="0"/>
              </a:rPr>
              <a:t>-Israel 1937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647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Content Placeholder 3" descr="Netherlands 194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1143000"/>
            <a:ext cx="6481485" cy="4525963"/>
          </a:xfrm>
        </p:spPr>
      </p:pic>
      <p:sp>
        <p:nvSpPr>
          <p:cNvPr id="6" name="TextBox 5"/>
          <p:cNvSpPr txBox="1"/>
          <p:nvPr/>
        </p:nvSpPr>
        <p:spPr>
          <a:xfrm>
            <a:off x="914400" y="6019800"/>
            <a:ext cx="7543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Netherlands-1943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444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Mumbai 184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0" y="1219200"/>
            <a:ext cx="2841565" cy="4525963"/>
          </a:xfrm>
        </p:spPr>
      </p:pic>
      <p:sp>
        <p:nvSpPr>
          <p:cNvPr id="5" name="TextBox 4"/>
          <p:cNvSpPr txBox="1"/>
          <p:nvPr/>
        </p:nvSpPr>
        <p:spPr>
          <a:xfrm>
            <a:off x="609600" y="6019800"/>
            <a:ext cx="7696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Mumbai, India 1946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585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5" name="Content Placeholder 4" descr="Palmach 1948-Mah Nishtan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066800"/>
            <a:ext cx="6442676" cy="4525963"/>
          </a:xfrm>
        </p:spPr>
      </p:pic>
      <p:sp>
        <p:nvSpPr>
          <p:cNvPr id="4" name="TextBox 3"/>
          <p:cNvSpPr txBox="1"/>
          <p:nvPr/>
        </p:nvSpPr>
        <p:spPr>
          <a:xfrm>
            <a:off x="838200" y="5943600"/>
            <a:ext cx="7543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Garamond" pitchFamily="18" charset="0"/>
              </a:rPr>
              <a:t>Palmach</a:t>
            </a:r>
            <a:r>
              <a:rPr lang="en-US" sz="2400" dirty="0" smtClean="0">
                <a:latin typeface="Garamond" pitchFamily="18" charset="0"/>
              </a:rPr>
              <a:t>, Branch Of Israeli Army, 1948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694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Israeli Soldiers In English Army WWII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600200"/>
            <a:ext cx="7716572" cy="3273143"/>
          </a:xfrm>
        </p:spPr>
      </p:pic>
      <p:sp>
        <p:nvSpPr>
          <p:cNvPr id="5" name="TextBox 4"/>
          <p:cNvSpPr txBox="1"/>
          <p:nvPr/>
        </p:nvSpPr>
        <p:spPr>
          <a:xfrm>
            <a:off x="609600" y="5715000"/>
            <a:ext cx="82160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For Soldiers From Israel Fighting For England In WWII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492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smtClean="0">
                <a:latin typeface="Garamond" pitchFamily="18" charset="0"/>
              </a:rPr>
              <a:t>Samuel Field Y Adult Center</a:t>
            </a:r>
            <a:br>
              <a:rPr lang="en-US" sz="2400" i="1" smtClean="0">
                <a:latin typeface="Garamond" pitchFamily="18" charset="0"/>
              </a:rPr>
            </a:br>
            <a:r>
              <a:rPr lang="en-US" sz="2400" smtClean="0">
                <a:latin typeface="Garamond" pitchFamily="18" charset="0"/>
              </a:rPr>
              <a:t>A Look At The Haggadah</a:t>
            </a:r>
            <a:endParaRPr lang="en-US" sz="2400" dirty="0"/>
          </a:p>
        </p:txBody>
      </p:sp>
      <p:pic>
        <p:nvPicPr>
          <p:cNvPr id="5" name="Content Placeholder 4" descr="First American Haggada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24200" y="1371600"/>
            <a:ext cx="2859380" cy="4525963"/>
          </a:xfrm>
        </p:spPr>
      </p:pic>
      <p:sp>
        <p:nvSpPr>
          <p:cNvPr id="4" name="TextBox 3"/>
          <p:cNvSpPr txBox="1"/>
          <p:nvPr/>
        </p:nvSpPr>
        <p:spPr>
          <a:xfrm>
            <a:off x="762000" y="6172200"/>
            <a:ext cx="77724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First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Printed In The United States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553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Shanghai Haggadah 194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00400" y="1295400"/>
            <a:ext cx="2648965" cy="4525963"/>
          </a:xfrm>
        </p:spPr>
      </p:pic>
      <p:sp>
        <p:nvSpPr>
          <p:cNvPr id="5" name="TextBox 4"/>
          <p:cNvSpPr txBox="1"/>
          <p:nvPr/>
        </p:nvSpPr>
        <p:spPr>
          <a:xfrm>
            <a:off x="762000" y="6019800"/>
            <a:ext cx="78486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Shanghai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1943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803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Map Dura Europo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1295400"/>
            <a:ext cx="4974554" cy="4525963"/>
          </a:xfrm>
        </p:spPr>
      </p:pic>
      <p:sp>
        <p:nvSpPr>
          <p:cNvPr id="5" name="TextBox 4"/>
          <p:cNvSpPr txBox="1"/>
          <p:nvPr/>
        </p:nvSpPr>
        <p:spPr>
          <a:xfrm>
            <a:off x="685800" y="6096000"/>
            <a:ext cx="7696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Map Locating Dura Europos-200 C.E.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695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Haggadah Vaad hatzala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95600" y="1371600"/>
            <a:ext cx="3367762" cy="4339994"/>
          </a:xfrm>
        </p:spPr>
      </p:pic>
      <p:sp>
        <p:nvSpPr>
          <p:cNvPr id="5" name="TextBox 4"/>
          <p:cNvSpPr txBox="1"/>
          <p:nvPr/>
        </p:nvSpPr>
        <p:spPr>
          <a:xfrm>
            <a:off x="533400" y="5943600"/>
            <a:ext cx="82296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For Holocaust Survivors In DP Camps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491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i="1" dirty="0" smtClean="0">
                <a:latin typeface="Garamond" pitchFamily="18" charset="0"/>
              </a:rPr>
              <a:t>Samuel Field Y Adult Center</a:t>
            </a:r>
            <a:br>
              <a:rPr lang="en-US" sz="2800" i="1" dirty="0" smtClean="0">
                <a:latin typeface="Garamond" pitchFamily="18" charset="0"/>
              </a:rPr>
            </a:br>
            <a:r>
              <a:rPr lang="en-US" sz="2800" b="1" dirty="0" smtClean="0">
                <a:latin typeface="Garamond" pitchFamily="18" charset="0"/>
              </a:rPr>
              <a:t>A Look At The </a:t>
            </a:r>
            <a:r>
              <a:rPr lang="en-US" sz="2800" b="1" dirty="0" err="1" smtClean="0">
                <a:latin typeface="Garamond" pitchFamily="18" charset="0"/>
              </a:rPr>
              <a:t>Haggadah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3600" i="1" dirty="0" smtClean="0">
              <a:latin typeface="Garamond" pitchFamily="18" charset="0"/>
            </a:endParaRPr>
          </a:p>
          <a:p>
            <a:pPr algn="ctr">
              <a:buNone/>
            </a:pPr>
            <a:endParaRPr lang="en-US" sz="3600" i="1" dirty="0" smtClean="0">
              <a:latin typeface="Garamond" pitchFamily="18" charset="0"/>
            </a:endParaRPr>
          </a:p>
          <a:p>
            <a:pPr algn="ctr">
              <a:buNone/>
            </a:pPr>
            <a:r>
              <a:rPr lang="en-US" sz="3600" i="1" dirty="0" smtClean="0">
                <a:latin typeface="Garamond" pitchFamily="18" charset="0"/>
              </a:rPr>
              <a:t>Illustrations Of The Four Sons Over The Years</a:t>
            </a:r>
            <a:endParaRPr lang="en-US" sz="3600" i="1" dirty="0">
              <a:latin typeface="Garamond" pitchFamily="18" charset="0"/>
            </a:endParaRPr>
          </a:p>
        </p:txBody>
      </p:sp>
    </p:spTree>
  </p:cSld>
  <p:clrMapOvr>
    <a:masterClrMapping/>
  </p:clrMapOvr>
  <p:transition advTm="4852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Four Sons Classi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1447800"/>
            <a:ext cx="5791200" cy="3505200"/>
          </a:xfrm>
        </p:spPr>
      </p:pic>
      <p:sp>
        <p:nvSpPr>
          <p:cNvPr id="5" name="TextBox 4"/>
          <p:cNvSpPr txBox="1"/>
          <p:nvPr/>
        </p:nvSpPr>
        <p:spPr>
          <a:xfrm>
            <a:off x="990600" y="5791200"/>
            <a:ext cx="74676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Prague 1526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819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Sons from Prague 152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95600" y="1295400"/>
            <a:ext cx="3330170" cy="4525963"/>
          </a:xfrm>
        </p:spPr>
      </p:pic>
      <p:sp>
        <p:nvSpPr>
          <p:cNvPr id="5" name="TextBox 4"/>
          <p:cNvSpPr txBox="1"/>
          <p:nvPr/>
        </p:nvSpPr>
        <p:spPr>
          <a:xfrm>
            <a:off x="762000" y="6096000"/>
            <a:ext cx="7239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Prague 1526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6271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Four Sons Fran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4600" y="1295400"/>
            <a:ext cx="4099221" cy="4041314"/>
          </a:xfrm>
        </p:spPr>
      </p:pic>
      <p:sp>
        <p:nvSpPr>
          <p:cNvPr id="5" name="TextBox 4"/>
          <p:cNvSpPr txBox="1"/>
          <p:nvPr/>
        </p:nvSpPr>
        <p:spPr>
          <a:xfrm>
            <a:off x="838200" y="5867400"/>
            <a:ext cx="7543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France 1880’s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132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American 1879 Four Son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2200" y="1295400"/>
            <a:ext cx="4370471" cy="3279377"/>
          </a:xfrm>
        </p:spPr>
      </p:pic>
      <p:sp>
        <p:nvSpPr>
          <p:cNvPr id="5" name="TextBox 4"/>
          <p:cNvSpPr txBox="1"/>
          <p:nvPr/>
        </p:nvSpPr>
        <p:spPr>
          <a:xfrm>
            <a:off x="1066800" y="5410200"/>
            <a:ext cx="7315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American 1879 Four Sons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569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sz="2800" i="1" dirty="0" smtClean="0">
                <a:latin typeface="Garamond" pitchFamily="18" charset="0"/>
              </a:rPr>
              <a:t>Samuel Field Y Adult Center</a:t>
            </a:r>
            <a:br>
              <a:rPr lang="en-US" sz="2800" i="1" dirty="0" smtClean="0">
                <a:latin typeface="Garamond" pitchFamily="18" charset="0"/>
              </a:rPr>
            </a:br>
            <a:r>
              <a:rPr lang="en-US" sz="2800" dirty="0" smtClean="0">
                <a:latin typeface="Garamond" pitchFamily="18" charset="0"/>
              </a:rPr>
              <a:t>A Look At The </a:t>
            </a:r>
            <a:r>
              <a:rPr lang="en-US" sz="2800" dirty="0" err="1" smtClean="0">
                <a:latin typeface="Garamond" pitchFamily="18" charset="0"/>
              </a:rPr>
              <a:t>Haggadah</a:t>
            </a:r>
            <a:endParaRPr lang="en-US" sz="2800" dirty="0">
              <a:latin typeface="Garamond" pitchFamily="18" charset="0"/>
            </a:endParaRPr>
          </a:p>
        </p:txBody>
      </p:sp>
      <p:pic>
        <p:nvPicPr>
          <p:cNvPr id="4" name="Content Placeholder 3" descr="Four Sons Eisenstein 192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981200"/>
            <a:ext cx="6934200" cy="2667000"/>
          </a:xfrm>
        </p:spPr>
      </p:pic>
      <p:sp>
        <p:nvSpPr>
          <p:cNvPr id="5" name="TextBox 4"/>
          <p:cNvSpPr txBox="1"/>
          <p:nvPr/>
        </p:nvSpPr>
        <p:spPr>
          <a:xfrm>
            <a:off x="914400" y="5410200"/>
            <a:ext cx="7696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Eisenstein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1920-Illustrated by LOLA</a:t>
            </a:r>
            <a:endParaRPr lang="en-US" sz="2400" dirty="0"/>
          </a:p>
        </p:txBody>
      </p:sp>
    </p:spTree>
  </p:cSld>
  <p:clrMapOvr>
    <a:masterClrMapping/>
  </p:clrMapOvr>
  <p:transition advTm="5523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Four Sons Lifshitz 193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2600" y="1524000"/>
            <a:ext cx="5501186" cy="3727396"/>
          </a:xfrm>
        </p:spPr>
      </p:pic>
      <p:sp>
        <p:nvSpPr>
          <p:cNvPr id="5" name="TextBox 4"/>
          <p:cNvSpPr txBox="1"/>
          <p:nvPr/>
        </p:nvSpPr>
        <p:spPr>
          <a:xfrm>
            <a:off x="685800" y="5867400"/>
            <a:ext cx="7543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Four Sons Liphshitz-1930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663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Raskin Haggadah 1941 Four Son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67000" y="1371600"/>
            <a:ext cx="3556775" cy="4525963"/>
          </a:xfrm>
        </p:spPr>
      </p:pic>
      <p:sp>
        <p:nvSpPr>
          <p:cNvPr id="5" name="TextBox 4"/>
          <p:cNvSpPr txBox="1"/>
          <p:nvPr/>
        </p:nvSpPr>
        <p:spPr>
          <a:xfrm>
            <a:off x="838200" y="6019800"/>
            <a:ext cx="7543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Saul </a:t>
            </a:r>
            <a:r>
              <a:rPr lang="en-US" sz="2400" dirty="0" err="1" smtClean="0">
                <a:latin typeface="Garamond" pitchFamily="18" charset="0"/>
              </a:rPr>
              <a:t>Raskin</a:t>
            </a:r>
            <a:r>
              <a:rPr lang="en-US" sz="2400" dirty="0" smtClean="0">
                <a:latin typeface="Garamond" pitchFamily="18" charset="0"/>
              </a:rPr>
              <a:t>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1941 Four Sons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616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Four Sons 1942 Americ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71800" y="1143001"/>
            <a:ext cx="3137922" cy="4343400"/>
          </a:xfrm>
        </p:spPr>
      </p:pic>
      <p:sp>
        <p:nvSpPr>
          <p:cNvPr id="5" name="TextBox 4"/>
          <p:cNvSpPr txBox="1"/>
          <p:nvPr/>
        </p:nvSpPr>
        <p:spPr>
          <a:xfrm>
            <a:off x="990600" y="5638800"/>
            <a:ext cx="7239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Four Sons America 1942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476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5635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synagogue_of_dura_europo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219200"/>
            <a:ext cx="6464955" cy="4525963"/>
          </a:xfrm>
        </p:spPr>
      </p:pic>
      <p:sp>
        <p:nvSpPr>
          <p:cNvPr id="5" name="TextBox 4"/>
          <p:cNvSpPr txBox="1"/>
          <p:nvPr/>
        </p:nvSpPr>
        <p:spPr>
          <a:xfrm>
            <a:off x="685800" y="6096000"/>
            <a:ext cx="77724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Picture Of Interior Of Synagogue At Dura </a:t>
            </a:r>
            <a:r>
              <a:rPr lang="en-US" sz="2400" dirty="0" err="1" smtClean="0">
                <a:latin typeface="Garamond" pitchFamily="18" charset="0"/>
              </a:rPr>
              <a:t>Europos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226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Regelson Haggadah Four Son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0" y="1219200"/>
            <a:ext cx="2976691" cy="4525963"/>
          </a:xfrm>
        </p:spPr>
      </p:pic>
      <p:sp>
        <p:nvSpPr>
          <p:cNvPr id="5" name="TextBox 4"/>
          <p:cNvSpPr txBox="1"/>
          <p:nvPr/>
        </p:nvSpPr>
        <p:spPr>
          <a:xfrm>
            <a:off x="914400" y="6096000"/>
            <a:ext cx="7696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Garamond" pitchFamily="18" charset="0"/>
              </a:rPr>
              <a:t>Regelson</a:t>
            </a:r>
            <a:r>
              <a:rPr lang="en-US" sz="2400" dirty="0" smtClean="0">
                <a:latin typeface="Garamond" pitchFamily="18" charset="0"/>
              </a:rPr>
              <a:t>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r>
              <a:rPr lang="en-US" sz="2400" dirty="0" smtClean="0">
                <a:latin typeface="Garamond" pitchFamily="18" charset="0"/>
              </a:rPr>
              <a:t> 1949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6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Four Sons Modern Sephardi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71800" y="1143000"/>
            <a:ext cx="3247599" cy="4525963"/>
          </a:xfr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Sephardic Modern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741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3600" dirty="0" smtClean="0">
              <a:latin typeface="Garamond" pitchFamily="18" charset="0"/>
            </a:endParaRPr>
          </a:p>
          <a:p>
            <a:pPr algn="ctr">
              <a:buNone/>
            </a:pPr>
            <a:r>
              <a:rPr lang="en-US" sz="3600" dirty="0" err="1" smtClean="0">
                <a:latin typeface="Garamond" pitchFamily="18" charset="0"/>
              </a:rPr>
              <a:t>Haggadot</a:t>
            </a:r>
            <a:r>
              <a:rPr lang="en-US" sz="3600" dirty="0" smtClean="0">
                <a:latin typeface="Garamond" pitchFamily="18" charset="0"/>
              </a:rPr>
              <a:t> Sponsored </a:t>
            </a:r>
          </a:p>
          <a:p>
            <a:pPr algn="ctr">
              <a:buNone/>
            </a:pPr>
            <a:r>
              <a:rPr lang="en-US" sz="3600" dirty="0" smtClean="0">
                <a:latin typeface="Garamond" pitchFamily="18" charset="0"/>
              </a:rPr>
              <a:t>By Companies </a:t>
            </a:r>
          </a:p>
          <a:p>
            <a:pPr algn="ctr">
              <a:buNone/>
            </a:pPr>
            <a:r>
              <a:rPr lang="en-US" sz="3600" dirty="0" smtClean="0">
                <a:latin typeface="Garamond" pitchFamily="18" charset="0"/>
              </a:rPr>
              <a:t>And Schools</a:t>
            </a:r>
            <a:endParaRPr lang="en-US" sz="3600" dirty="0">
              <a:latin typeface="Garamond" pitchFamily="18" charset="0"/>
            </a:endParaRPr>
          </a:p>
        </p:txBody>
      </p:sp>
    </p:spTree>
  </p:cSld>
  <p:clrMapOvr>
    <a:masterClrMapping/>
  </p:clrMapOvr>
  <p:transition advTm="3354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Mawell House Co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00400" y="1524000"/>
            <a:ext cx="2627627" cy="3949034"/>
          </a:xfr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914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1937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491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159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Ten Plagues School Haggada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43200" y="1143000"/>
            <a:ext cx="3588457" cy="4525963"/>
          </a:xfrm>
        </p:spPr>
      </p:pic>
      <p:sp>
        <p:nvSpPr>
          <p:cNvPr id="5" name="TextBox 4"/>
          <p:cNvSpPr txBox="1"/>
          <p:nvPr/>
        </p:nvSpPr>
        <p:spPr>
          <a:xfrm>
            <a:off x="838200" y="6019800"/>
            <a:ext cx="7239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School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148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Rossoff Clothing Sto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0" y="1219200"/>
            <a:ext cx="2969771" cy="4525963"/>
          </a:xfrm>
        </p:spPr>
      </p:pic>
      <p:sp>
        <p:nvSpPr>
          <p:cNvPr id="5" name="TextBox 4"/>
          <p:cNvSpPr txBox="1"/>
          <p:nvPr/>
        </p:nvSpPr>
        <p:spPr>
          <a:xfrm>
            <a:off x="838200" y="5867400"/>
            <a:ext cx="74676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Commercial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554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Breakstone Haggada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50592" y="2013211"/>
            <a:ext cx="2642815" cy="3699941"/>
          </a:xfrm>
        </p:spPr>
      </p:pic>
      <p:sp>
        <p:nvSpPr>
          <p:cNvPr id="5" name="TextBox 4"/>
          <p:cNvSpPr txBox="1"/>
          <p:nvPr/>
        </p:nvSpPr>
        <p:spPr>
          <a:xfrm>
            <a:off x="838200" y="6019800"/>
            <a:ext cx="74676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Breakstone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538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A Look At The </a:t>
            </a:r>
            <a:r>
              <a:rPr lang="en-US" sz="2400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West Side Bank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24200" y="1371600"/>
            <a:ext cx="2845196" cy="4525963"/>
          </a:xfrm>
        </p:spPr>
      </p:pic>
      <p:sp>
        <p:nvSpPr>
          <p:cNvPr id="5" name="TextBox 4"/>
          <p:cNvSpPr txBox="1"/>
          <p:nvPr/>
        </p:nvSpPr>
        <p:spPr>
          <a:xfrm>
            <a:off x="685800" y="6019800"/>
            <a:ext cx="7696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West Side National Bank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Dura-Europos_ Excavating Antiquity _ Yale University Art Gallery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219200"/>
            <a:ext cx="8001000" cy="4114800"/>
          </a:xfrm>
        </p:spPr>
      </p:pic>
      <p:sp>
        <p:nvSpPr>
          <p:cNvPr id="5" name="TextBox 4"/>
          <p:cNvSpPr txBox="1"/>
          <p:nvPr/>
        </p:nvSpPr>
        <p:spPr>
          <a:xfrm>
            <a:off x="457200" y="5867400"/>
            <a:ext cx="82296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Sample Fresco From The Synagogue At Dura </a:t>
            </a:r>
            <a:r>
              <a:rPr lang="en-US" sz="2400" dirty="0" err="1" smtClean="0">
                <a:latin typeface="Garamond" pitchFamily="18" charset="0"/>
              </a:rPr>
              <a:t>Europos</a:t>
            </a:r>
            <a:endParaRPr lang="en-US" sz="2400" dirty="0">
              <a:latin typeface="Garamond" pitchFamily="18" charset="0"/>
            </a:endParaRPr>
          </a:p>
        </p:txBody>
      </p:sp>
    </p:spTree>
  </p:cSld>
  <p:clrMapOvr>
    <a:masterClrMapping/>
  </p:clrMapOvr>
  <p:transition advTm="5164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772400" cy="609599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19200"/>
            <a:ext cx="6400800" cy="1752600"/>
          </a:xfrm>
        </p:spPr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Dura-Europos_ Excavating Antiquity _ Yale University Art Gallery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990600"/>
            <a:ext cx="6172753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0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2728" y="5943600"/>
            <a:ext cx="709827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Sample Fresco From The Synagogue At Dura </a:t>
            </a:r>
            <a:r>
              <a:rPr lang="en-US" sz="2400" dirty="0" err="1" smtClean="0">
                <a:latin typeface="Garamond" pitchFamily="18" charset="0"/>
              </a:rPr>
              <a:t>Europos</a:t>
            </a:r>
            <a:endParaRPr lang="en-US" sz="2400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 advTm="5616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Dura-Europos_ Excavating Antiquity _ Yale University Art Gallery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295401"/>
            <a:ext cx="6037234" cy="4267200"/>
          </a:xfrm>
        </p:spPr>
      </p:pic>
      <p:sp>
        <p:nvSpPr>
          <p:cNvPr id="5" name="TextBox 4"/>
          <p:cNvSpPr txBox="1"/>
          <p:nvPr/>
        </p:nvSpPr>
        <p:spPr>
          <a:xfrm>
            <a:off x="838200" y="6019800"/>
            <a:ext cx="746759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Sample Fresco From The Synagogue At Dura </a:t>
            </a:r>
            <a:r>
              <a:rPr lang="en-US" sz="2400" dirty="0" err="1" smtClean="0">
                <a:latin typeface="Garamond" pitchFamily="18" charset="0"/>
              </a:rPr>
              <a:t>Europos</a:t>
            </a:r>
            <a:endParaRPr lang="en-US" sz="2400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 advTm="5585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Samuel Field Y Adult Center</a:t>
            </a:r>
            <a:br>
              <a:rPr lang="en-US" sz="2400" i="1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A Look At The </a:t>
            </a:r>
            <a:r>
              <a:rPr lang="en-US" sz="2400" b="1" dirty="0" err="1" smtClean="0">
                <a:latin typeface="Garamond" pitchFamily="18" charset="0"/>
              </a:rPr>
              <a:t>Haggadah</a:t>
            </a:r>
            <a:endParaRPr lang="en-US" sz="2400" dirty="0"/>
          </a:p>
        </p:txBody>
      </p:sp>
      <p:pic>
        <p:nvPicPr>
          <p:cNvPr id="4" name="Content Placeholder 3" descr="Dura-Europos_ Excavating Antiquity _ Yale University Art Gallery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371600"/>
            <a:ext cx="7162800" cy="4419599"/>
          </a:xfrm>
        </p:spPr>
      </p:pic>
      <p:sp>
        <p:nvSpPr>
          <p:cNvPr id="5" name="TextBox 4"/>
          <p:cNvSpPr txBox="1"/>
          <p:nvPr/>
        </p:nvSpPr>
        <p:spPr>
          <a:xfrm>
            <a:off x="838200" y="6019800"/>
            <a:ext cx="75438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aramond" pitchFamily="18" charset="0"/>
              </a:rPr>
              <a:t>Sample Fresco From The Synagogue At Dura </a:t>
            </a:r>
            <a:r>
              <a:rPr lang="en-US" sz="2400" dirty="0" err="1" smtClean="0">
                <a:latin typeface="Garamond" pitchFamily="18" charset="0"/>
              </a:rPr>
              <a:t>Europos</a:t>
            </a:r>
            <a:endParaRPr lang="en-US" sz="2400" dirty="0" smtClean="0">
              <a:latin typeface="Garamond" pitchFamily="18" charset="0"/>
            </a:endParaRPr>
          </a:p>
        </p:txBody>
      </p:sp>
    </p:spTree>
  </p:cSld>
  <p:clrMapOvr>
    <a:masterClrMapping/>
  </p:clrMapOvr>
  <p:transition advTm="5585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568</Words>
  <Application>Microsoft Office PowerPoint</Application>
  <PresentationFormat>On-screen Show (4:3)</PresentationFormat>
  <Paragraphs>135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 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  <vt:lpstr>Samuel Field Y Adult Center A Look At The Haggadah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Abe</dc:creator>
  <cp:lastModifiedBy>Abe</cp:lastModifiedBy>
  <cp:revision>135</cp:revision>
  <dcterms:created xsi:type="dcterms:W3CDTF">2013-03-10T00:30:16Z</dcterms:created>
  <dcterms:modified xsi:type="dcterms:W3CDTF">2013-03-14T20:37:43Z</dcterms:modified>
</cp:coreProperties>
</file>